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ES" dirty="0"/>
              <a:t>La diferencial y la linealización.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pPr lvl="8"/>
            <a:r>
              <a:rPr lang="es-ES" dirty="0"/>
              <a:t>Montoya.-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2141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El método consiste en: 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pPr lvl="0"/>
                <a:r>
                  <a:rPr lang="es-CL" dirty="0"/>
                  <a:t>Se halla un número </a:t>
                </a:r>
                <a:r>
                  <a:rPr lang="es-CL" b="1" dirty="0"/>
                  <a:t>a</a:t>
                </a:r>
                <a:r>
                  <a:rPr lang="es-CL" dirty="0"/>
                  <a:t> “cercano” a </a:t>
                </a:r>
                <a:r>
                  <a:rPr lang="es-CL" b="1" dirty="0"/>
                  <a:t>b</a:t>
                </a:r>
                <a:r>
                  <a:rPr lang="es-CL" dirty="0"/>
                  <a:t> para el cual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s-CL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</m:oMath>
                </a14:m>
                <a:r>
                  <a:rPr lang="es-CL" dirty="0"/>
                  <a:t> sean fáciles de calcular.</a:t>
                </a:r>
              </a:p>
              <a:p>
                <a:pPr lvl="0"/>
                <a:r>
                  <a:rPr lang="es-CL" dirty="0"/>
                  <a:t>Se halla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(∆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dirty="0"/>
                  <a:t>puede resultar positivo o negativo</a:t>
                </a:r>
                <a:r>
                  <a:rPr lang="es-CL" b="1" dirty="0"/>
                  <a:t>)</a:t>
                </a:r>
                <a:r>
                  <a:rPr lang="es-CL" dirty="0"/>
                  <a:t>.</a:t>
                </a:r>
              </a:p>
              <a:p>
                <a:pPr lvl="0"/>
                <a:r>
                  <a:rPr lang="es-CL" dirty="0"/>
                  <a:t>Se calcula</a:t>
                </a:r>
                <a:r>
                  <a:rPr lang="es-CL" b="1" dirty="0"/>
                  <a:t>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∙∆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s-CL" dirty="0"/>
                  <a:t>  ;  este valor es un estimativo de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s-CL" dirty="0"/>
                  <a:t>En resumen :</a:t>
                </a:r>
              </a:p>
              <a:p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𝒃</m:t>
                        </m:r>
                        <m:r>
                          <a:rPr lang="es-CL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sSup>
                      <m:sSup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𝒇</m:t>
                        </m:r>
                      </m:e>
                      <m:sup>
                        <m:r>
                          <a:rPr lang="es-CL" b="1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s-CL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0">
                <a:blip r:embed="rId2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1382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39641" y="278647"/>
                <a:ext cx="10363826" cy="6302775"/>
              </a:xfrm>
            </p:spPr>
            <p:txBody>
              <a:bodyPr>
                <a:normAutofit/>
              </a:bodyPr>
              <a:lstStyle/>
              <a:p>
                <a:r>
                  <a:rPr lang="es-CL" dirty="0"/>
                  <a:t>Ejemplo:   utilizar la diferencial para hallar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   </m:t>
                    </m:r>
                    <m:rad>
                      <m:radPr>
                        <m:degHide m:val="on"/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𝟓𝟎</m:t>
                        </m:r>
                        <m:r>
                          <a:rPr lang="es-CL" b="1" i="1">
                            <a:latin typeface="Cambria Math" panose="02040503050406030204" pitchFamily="18" charset="0"/>
                          </a:rPr>
                          <m:t>  </m:t>
                        </m:r>
                      </m:e>
                    </m:rad>
                    <m:r>
                      <a:rPr lang="es-CL" b="1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s-CL" dirty="0"/>
                  <a:t> </a:t>
                </a:r>
              </a:p>
              <a:p>
                <a:r>
                  <a:rPr lang="es-CL" dirty="0"/>
                  <a:t>Hacemos</a:t>
                </a:r>
                <a:r>
                  <a:rPr lang="es-CL" b="1" dirty="0"/>
                  <a:t>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𝟒𝟗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s-CL" dirty="0"/>
              </a:p>
              <a:p>
                <a:r>
                  <a:rPr lang="es-CL" b="1" dirty="0"/>
                  <a:t> </a:t>
                </a:r>
                <a:endParaRPr lang="es-CL" dirty="0"/>
              </a:p>
              <a:p>
                <a:r>
                  <a:rPr lang="es-CL" dirty="0"/>
                  <a:t>Luego:  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              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         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              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7∙2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				</a:t>
                </a:r>
              </a:p>
              <a:p>
                <a:r>
                  <a:rPr lang="es-CL" dirty="0"/>
                  <a:t>         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+1 </m:t>
                    </m:r>
                    <m:sSup>
                      <m:sSup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p>
                        <m:r>
                          <a:rPr lang="es-CL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49</m:t>
                        </m:r>
                      </m:e>
                    </m:d>
                  </m:oMath>
                </a14:m>
                <a:endParaRPr lang="es-CL" dirty="0"/>
              </a:p>
              <a:p>
                <a:r>
                  <a:rPr lang="es-CL" dirty="0"/>
                  <a:t>        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=7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s-CL" dirty="0"/>
              </a:p>
              <a:p>
                <a:r>
                  <a:rPr lang="es-CL" dirty="0"/>
                  <a:t>          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50</m:t>
                        </m:r>
                      </m:e>
                    </m:rad>
                    <m:r>
                      <a:rPr lang="es-CL" i="1">
                        <a:latin typeface="Cambria Math" panose="02040503050406030204" pitchFamily="18" charset="0"/>
                      </a:rPr>
                      <m:t>=7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39641" y="278647"/>
                <a:ext cx="10363826" cy="6302775"/>
              </a:xfrm>
              <a:blipFill rotWithShape="0">
                <a:blip r:embed="rId2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900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Marcador de contenido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18663" y="775359"/>
                <a:ext cx="10363826" cy="5731973"/>
              </a:xfrm>
            </p:spPr>
            <p:txBody>
              <a:bodyPr>
                <a:normAutofit/>
              </a:bodyPr>
              <a:lstStyle/>
              <a:p>
                <a:r>
                  <a:rPr lang="es-ES" dirty="0"/>
                  <a:t>Ejercicios de aplicación.</a:t>
                </a:r>
              </a:p>
              <a:p>
                <a:r>
                  <a:rPr lang="es-ES" cap="none" dirty="0"/>
                  <a:t>estimar aplicando diferenciales.</a:t>
                </a:r>
              </a:p>
              <a:p>
                <a:r>
                  <a:rPr lang="es-ES" cap="none" dirty="0"/>
                  <a:t>1.-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ES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MX" b="0" i="1" cap="none" smtClean="0">
                            <a:latin typeface="Cambria Math" panose="02040503050406030204" pitchFamily="18" charset="0"/>
                          </a:rPr>
                          <m:t>52</m:t>
                        </m:r>
                      </m:e>
                    </m:rad>
                  </m:oMath>
                </a14:m>
                <a:endParaRPr lang="es-CL" cap="none" dirty="0"/>
              </a:p>
              <a:p>
                <a:r>
                  <a:rPr lang="es-CL" cap="none" dirty="0"/>
                  <a:t>2.-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s-CL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s-MX" b="0" i="1" cap="none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s-MX" b="0" i="1" cap="none" smtClean="0">
                            <a:latin typeface="Cambria Math" panose="02040503050406030204" pitchFamily="18" charset="0"/>
                          </a:rPr>
                          <m:t>31</m:t>
                        </m:r>
                      </m:e>
                    </m:rad>
                  </m:oMath>
                </a14:m>
                <a:endParaRPr lang="es-CL" cap="none" dirty="0"/>
              </a:p>
              <a:p>
                <a:r>
                  <a:rPr lang="es-CL" cap="none" dirty="0"/>
                  <a:t>3.-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s-CL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s-MX" b="0" i="1" cap="none" smtClean="0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s-MX" b="0" i="1" cap="none" smtClean="0">
                            <a:latin typeface="Cambria Math" panose="02040503050406030204" pitchFamily="18" charset="0"/>
                          </a:rPr>
                          <m:t>1030</m:t>
                        </m:r>
                      </m:e>
                    </m:rad>
                    <m:r>
                      <a:rPr lang="es-MX" b="0" i="1" cap="none" smtClean="0">
                        <a:latin typeface="Cambria Math" panose="02040503050406030204" pitchFamily="18" charset="0"/>
                      </a:rPr>
                      <m:t>+2</m:t>
                    </m:r>
                    <m:rad>
                      <m:radPr>
                        <m:ctrlPr>
                          <a:rPr lang="es-MX" b="0" i="1" cap="none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s-MX" b="0" i="1" cap="none" smtClean="0"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r>
                          <a:rPr lang="es-MX" b="0" i="1" cap="none" smtClean="0">
                            <a:latin typeface="Cambria Math" panose="02040503050406030204" pitchFamily="18" charset="0"/>
                          </a:rPr>
                          <m:t>340</m:t>
                        </m:r>
                      </m:e>
                    </m:rad>
                  </m:oMath>
                </a14:m>
                <a:endParaRPr lang="es-CL" cap="none" dirty="0"/>
              </a:p>
              <a:p>
                <a:r>
                  <a:rPr lang="es-CL" cap="none" dirty="0"/>
                  <a:t>4.- log 102</a:t>
                </a:r>
              </a:p>
              <a:p>
                <a:r>
                  <a:rPr lang="es-CL" cap="none" dirty="0"/>
                  <a:t>5.- sen 32</a:t>
                </a:r>
              </a:p>
              <a:p>
                <a:r>
                  <a:rPr lang="es-CL" cap="none" dirty="0"/>
                  <a:t>6.- cos 63</a:t>
                </a:r>
              </a:p>
              <a:p>
                <a:r>
                  <a:rPr lang="es-CL" cap="none" dirty="0"/>
                  <a:t>7.- sen118</a:t>
                </a:r>
              </a:p>
              <a:p>
                <a:r>
                  <a:rPr lang="es-CL" cap="none" dirty="0"/>
                  <a:t>ln280</a:t>
                </a:r>
              </a:p>
            </p:txBody>
          </p:sp>
        </mc:Choice>
        <mc:Fallback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18663" y="775359"/>
                <a:ext cx="10363826" cy="5731973"/>
              </a:xfrm>
              <a:blipFill>
                <a:blip r:embed="rId2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431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2789" y="609600"/>
            <a:ext cx="10079743" cy="4651023"/>
          </a:xfrm>
        </p:spPr>
        <p:txBody>
          <a:bodyPr>
            <a:normAutofit/>
          </a:bodyPr>
          <a:lstStyle/>
          <a:p>
            <a:r>
              <a:rPr lang="es-CL" b="1" dirty="0"/>
              <a:t>LA DIFERENCIAL Y LA LINEALIZACIÓN</a:t>
            </a:r>
            <a:endParaRPr lang="es-CL" dirty="0"/>
          </a:p>
          <a:p>
            <a:r>
              <a:rPr lang="es-CL" b="1" dirty="0"/>
              <a:t> </a:t>
            </a:r>
            <a:endParaRPr lang="es-CL" dirty="0"/>
          </a:p>
          <a:p>
            <a:r>
              <a:rPr lang="es-CL" dirty="0"/>
              <a:t>Una pequeña parte de la gráfica diferenciada es casi una línea recta, llamada tangente.</a:t>
            </a:r>
          </a:p>
          <a:p>
            <a:r>
              <a:rPr lang="es-CL" dirty="0"/>
              <a:t>Este concepto permite o sugiere la forma de estimar el cambio en las salidas que produce una función cuando los valores en la entrada varían muy poco.</a:t>
            </a:r>
          </a:p>
          <a:p>
            <a:r>
              <a:rPr lang="es-CL" dirty="0"/>
              <a:t>El estimativo depende de la derivada e introduce el concepto de diferencial.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60274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484796" y="289936"/>
            <a:ext cx="10363826" cy="3424107"/>
          </a:xfrm>
        </p:spPr>
        <p:txBody>
          <a:bodyPr/>
          <a:lstStyle/>
          <a:p>
            <a:r>
              <a:rPr lang="es-CL" b="1" dirty="0"/>
              <a:t>LA DIFERENCIAL Y LA LINEALIZACIÓN</a:t>
            </a:r>
            <a:endParaRPr lang="es-CL" dirty="0"/>
          </a:p>
          <a:p>
            <a:r>
              <a:rPr lang="es-CL" b="1" dirty="0"/>
              <a:t> </a:t>
            </a:r>
            <a:endParaRPr lang="es-CL" dirty="0"/>
          </a:p>
          <a:p>
            <a:r>
              <a:rPr lang="es-CL" dirty="0"/>
              <a:t>Una pequeña parte de la gráfica diferenciada es casi una línea recta, llamada tangente.</a:t>
            </a:r>
          </a:p>
          <a:p>
            <a:r>
              <a:rPr lang="es-CL" dirty="0"/>
              <a:t>Este concepto permite o sugiere la forma de estimar el cambio en las salidas que produce una función cuando los valores en la entrada varían muy poco.</a:t>
            </a:r>
          </a:p>
          <a:p>
            <a:r>
              <a:rPr lang="es-CL" dirty="0"/>
              <a:t>El estimativo depende de la derivada e introduce el concepto de diferencial.</a:t>
            </a:r>
          </a:p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6799" y="3612443"/>
            <a:ext cx="3973689" cy="29915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6870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676708" y="368959"/>
            <a:ext cx="10363826" cy="3424107"/>
          </a:xfrm>
        </p:spPr>
        <p:txBody>
          <a:bodyPr>
            <a:normAutofit lnSpcReduction="10000"/>
          </a:bodyPr>
          <a:lstStyle/>
          <a:p>
            <a:r>
              <a:rPr lang="es-CL" cap="none" dirty="0"/>
              <a:t>consideremos el punto p=(a,(a)) sobre la gráfica de una función diferenciable f(x).la recta tangente en p pasa por p(</a:t>
            </a:r>
            <a:r>
              <a:rPr lang="es-CL" cap="none" dirty="0" err="1"/>
              <a:t>a,f</a:t>
            </a:r>
            <a:r>
              <a:rPr lang="es-CL" cap="none" dirty="0"/>
              <a:t>(a)) y tiene pendiente f’(a). luego la ecuación es:</a:t>
            </a:r>
          </a:p>
          <a:p>
            <a:r>
              <a:rPr lang="es-CL" cap="none" dirty="0"/>
              <a:t>                      y-f(a)=f’(a) (x-a)</a:t>
            </a:r>
          </a:p>
          <a:p>
            <a:r>
              <a:rPr lang="es-CL" cap="none" dirty="0"/>
              <a:t>                       y=f(a)+f’(a) (x-a)</a:t>
            </a:r>
          </a:p>
          <a:p>
            <a:endParaRPr lang="es-CL" cap="none" dirty="0"/>
          </a:p>
          <a:p>
            <a:r>
              <a:rPr lang="es-CL" cap="none" dirty="0"/>
              <a:t>como f(a) y f’(a) son valores constantes, entonces la función f(a) + f’(a)(x-a) es polinómica , la cual se anotara p(x)=f’(a)(x-a)(la letra p solamente esta usada para identificar la función como polinómica</a:t>
            </a:r>
          </a:p>
          <a:p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1114902" y="4036163"/>
            <a:ext cx="461126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grafica muestra las funciones y=p(x) e y=f(x).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50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s-CL" cap="none" dirty="0"/>
              <a:t>la grafica muestra las funciones y=p(x) e y=f(x).</a:t>
            </a:r>
          </a:p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6534" y="3148366"/>
            <a:ext cx="3657600" cy="2028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8830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sz="quarter" idx="13"/>
          </p:nvPr>
        </p:nvSpPr>
        <p:spPr>
          <a:xfrm>
            <a:off x="123551" y="560870"/>
            <a:ext cx="10363826" cy="3424107"/>
          </a:xfrm>
        </p:spPr>
        <p:txBody>
          <a:bodyPr>
            <a:normAutofit fontScale="85000" lnSpcReduction="10000"/>
          </a:bodyPr>
          <a:lstStyle/>
          <a:p>
            <a:r>
              <a:rPr lang="es-CL" cap="none" dirty="0"/>
              <a:t>como la tangente en p (a, f (a)) permanece “cerca” de la gráfica de y= f(x), para puntos en cercanía de p puede “usarse” dicha tangente como una aproximación de la gráfica. </a:t>
            </a:r>
          </a:p>
          <a:p>
            <a:r>
              <a:rPr lang="es-CL" cap="none" dirty="0"/>
              <a:t>para el entorno] 1-e, 1+e [los puntos de la función f(x) tienden a “confundirse” con los puntos de p(x) en otras palabras los puntos de la gráfica f(x) son “casi coincidentes” con los puntos de la recta o sea podemos decir que:</a:t>
            </a:r>
          </a:p>
          <a:p>
            <a:r>
              <a:rPr lang="es-CL" cap="none" dirty="0"/>
              <a:t> p’ (1-e, f (1-e)) </a:t>
            </a:r>
            <a:r>
              <a:rPr lang="es-CL" cap="none" dirty="0">
                <a:sym typeface="Symbol" panose="05050102010706020507" pitchFamily="18" charset="2"/>
              </a:rPr>
              <a:t></a:t>
            </a:r>
            <a:r>
              <a:rPr lang="es-CL" cap="none" dirty="0"/>
              <a:t> f(x)</a:t>
            </a:r>
          </a:p>
          <a:p>
            <a:r>
              <a:rPr lang="es-CL" cap="none" dirty="0"/>
              <a:t>             p’ (1-e, f(1-e)) </a:t>
            </a:r>
            <a:r>
              <a:rPr lang="es-CL" cap="none" dirty="0">
                <a:sym typeface="Symbol" panose="05050102010706020507" pitchFamily="18" charset="2"/>
              </a:rPr>
              <a:t></a:t>
            </a:r>
            <a:r>
              <a:rPr lang="es-CL" cap="none" dirty="0"/>
              <a:t> p(x)</a:t>
            </a:r>
          </a:p>
          <a:p>
            <a:r>
              <a:rPr lang="es-CL" cap="none" dirty="0"/>
              <a:t>del mismo modo:</a:t>
            </a:r>
          </a:p>
          <a:p>
            <a:r>
              <a:rPr lang="es-CL" cap="none" dirty="0"/>
              <a:t>           p’’ (1+e, f (1+e)) </a:t>
            </a:r>
            <a:r>
              <a:rPr lang="es-CL" cap="none" dirty="0">
                <a:sym typeface="Symbol" panose="05050102010706020507" pitchFamily="18" charset="2"/>
              </a:rPr>
              <a:t></a:t>
            </a:r>
            <a:r>
              <a:rPr lang="es-CL" cap="none" dirty="0"/>
              <a:t> f(x)</a:t>
            </a:r>
            <a:endParaRPr lang="es-CL" dirty="0"/>
          </a:p>
          <a:p>
            <a:r>
              <a:rPr lang="es-CL" dirty="0"/>
              <a:t>           P’’ (1+E, f (1+E)) </a:t>
            </a:r>
            <a:r>
              <a:rPr lang="es-CL" dirty="0">
                <a:sym typeface="Symbol" panose="05050102010706020507" pitchFamily="18" charset="2"/>
              </a:rPr>
              <a:t></a:t>
            </a:r>
            <a:r>
              <a:rPr lang="es-CL" dirty="0"/>
              <a:t> p(x)</a:t>
            </a:r>
          </a:p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2826" y="1841852"/>
            <a:ext cx="3133725" cy="214312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434308" y="3873852"/>
                <a:ext cx="9742311" cy="24860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CL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Ahora bien consideremos un pequeño incremento </a:t>
                </a:r>
                <a:r>
                  <a:rPr lang="es-C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es-C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C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Como entrada al número a+</a:t>
                </a:r>
                <a:r>
                  <a:rPr lang="es-C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</a:t>
                </a:r>
                <a:r>
                  <a:rPr lang="es-C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 que está cercano al número a entonces:</a:t>
                </a:r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C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d>
                        <m:dPr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`(</m:t>
                      </m:r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  <m:d>
                        <m:dPr>
                          <m:begChr m:val="["/>
                          <m:endChr m:val="]"/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s-C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s-C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𝑎</m:t>
                              </m:r>
                              <m:r>
                                <a:rPr lang="es-C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+∆</m:t>
                              </m:r>
                              <m:r>
                                <a:rPr lang="es-CL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</m:oMath>
                  </m:oMathPara>
                </a14:m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CL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 bien</a:t>
                </a:r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+∆</m:t>
                          </m:r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𝑥</m:t>
                          </m:r>
                        </m:e>
                      </m:d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  <m:d>
                        <m:dPr>
                          <m:ctrlP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s-CL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𝑎</m:t>
                          </m:r>
                        </m:e>
                      </m:d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+∆</m:t>
                      </m:r>
                      <m:r>
                        <a:rPr lang="es-CL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𝑓</m:t>
                      </m:r>
                    </m:oMath>
                  </m:oMathPara>
                </a14:m>
                <a:endParaRPr lang="es-CL" sz="16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08" y="3873852"/>
                <a:ext cx="9742311" cy="2486065"/>
              </a:xfrm>
              <a:prstGeom prst="rect">
                <a:avLst/>
              </a:prstGeom>
              <a:blipFill rotWithShape="0">
                <a:blip r:embed="rId3"/>
                <a:stretch>
                  <a:fillRect l="-501" t="-147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228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699285" y="289937"/>
                <a:ext cx="7564182" cy="6833352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s-CL" cap="none" dirty="0"/>
                  <a:t>la expresión f’(a)* </a:t>
                </a:r>
                <a:r>
                  <a:rPr lang="es-CL" cap="none" dirty="0">
                    <a:sym typeface="Symbol" panose="05050102010706020507" pitchFamily="18" charset="2"/>
                  </a:rPr>
                  <a:t></a:t>
                </a:r>
                <a:r>
                  <a:rPr lang="es-CL" cap="none" dirty="0"/>
                  <a:t>x se llama diferencial y es una aproximación de la diferencia </a:t>
                </a:r>
                <a:r>
                  <a:rPr lang="es-CL" cap="none" dirty="0">
                    <a:sym typeface="Symbol" panose="05050102010706020507" pitchFamily="18" charset="2"/>
                  </a:rPr>
                  <a:t>f</a:t>
                </a:r>
              </a:p>
              <a:p>
                <a:r>
                  <a:rPr lang="es-CL" cap="none" dirty="0"/>
                  <a:t>es decir “el producto de la derivada en un punto por incremento de ese punto, expresa el incremento de la función en ese punto”</a:t>
                </a:r>
              </a:p>
              <a:p>
                <a:r>
                  <a:rPr lang="es-CL" cap="none" dirty="0"/>
                  <a:t>              definición: sean y=f(x) una función diferenciable (derivable) en a, con a </a:t>
                </a:r>
                <a:r>
                  <a:rPr lang="es-CL" cap="none" dirty="0">
                    <a:sym typeface="Symbol" panose="05050102010706020507" pitchFamily="18" charset="2"/>
                  </a:rPr>
                  <a:t></a:t>
                </a:r>
                <a:r>
                  <a:rPr lang="es-CL" cap="none" dirty="0"/>
                  <a:t> dom f. entonces f’(a)* </a:t>
                </a:r>
                <a:r>
                  <a:rPr lang="es-CL" cap="none" dirty="0">
                    <a:sym typeface="Symbol" panose="05050102010706020507" pitchFamily="18" charset="2"/>
                  </a:rPr>
                  <a:t></a:t>
                </a:r>
                <a:r>
                  <a:rPr lang="es-CL" cap="none" dirty="0"/>
                  <a:t>x, se llama diferencial de f en a y se denota por </a:t>
                </a:r>
                <a:r>
                  <a:rPr lang="es-CL" cap="none" dirty="0" err="1"/>
                  <a:t>df</a:t>
                </a:r>
                <a:r>
                  <a:rPr lang="es-CL" cap="none" dirty="0"/>
                  <a:t> o </a:t>
                </a:r>
                <a:r>
                  <a:rPr lang="es-CL" cap="none" dirty="0" err="1"/>
                  <a:t>dy</a:t>
                </a:r>
                <a:r>
                  <a:rPr lang="es-CL" cap="none" dirty="0"/>
                  <a:t>.</a:t>
                </a:r>
              </a:p>
              <a:p>
                <a:r>
                  <a:rPr lang="es-CL" cap="none" dirty="0"/>
                  <a:t>nota:</a:t>
                </a:r>
              </a:p>
              <a:p>
                <a:r>
                  <a:rPr lang="es-CL" cap="none" dirty="0"/>
                  <a:t>1. cuando </a:t>
                </a:r>
                <a:r>
                  <a:rPr lang="es-CL" cap="none" dirty="0">
                    <a:sym typeface="Symbol" panose="05050102010706020507" pitchFamily="18" charset="2"/>
                  </a:rPr>
                  <a:t></a:t>
                </a:r>
                <a:r>
                  <a:rPr lang="es-CL" cap="none" dirty="0"/>
                  <a:t>x es “pequeño”, la diferencial es pequeña</a:t>
                </a:r>
              </a:p>
              <a:p>
                <a:r>
                  <a:rPr lang="es-CL" cap="none" dirty="0"/>
                  <a:t>2. la diferencial f’(a)* </a:t>
                </a:r>
                <a:r>
                  <a:rPr lang="es-CL" cap="none" dirty="0">
                    <a:sym typeface="Symbol" panose="05050102010706020507" pitchFamily="18" charset="2"/>
                  </a:rPr>
                  <a:t></a:t>
                </a:r>
                <a:r>
                  <a:rPr lang="es-CL" cap="none" dirty="0"/>
                  <a:t>x representa el </a:t>
                </a:r>
                <a:r>
                  <a:rPr lang="es-CL" u="sng" cap="none" dirty="0"/>
                  <a:t>cambio vertical a lo largo de la recta tangente</a:t>
                </a:r>
                <a:r>
                  <a:rPr lang="es-CL" cap="none" dirty="0"/>
                  <a:t> en la figura se muestra la comparación entre </a:t>
                </a:r>
                <a:r>
                  <a:rPr lang="es-CL" cap="none" dirty="0" err="1"/>
                  <a:t>df</a:t>
                </a:r>
                <a:r>
                  <a:rPr lang="es-CL" cap="none" dirty="0"/>
                  <a:t> y </a:t>
                </a:r>
                <a:r>
                  <a:rPr lang="es-CL" cap="none" dirty="0">
                    <a:sym typeface="Symbol" panose="05050102010706020507" pitchFamily="18" charset="2"/>
                  </a:rPr>
                  <a:t></a:t>
                </a:r>
                <a:r>
                  <a:rPr lang="es-CL" cap="none" dirty="0"/>
                  <a:t>f</a:t>
                </a:r>
              </a:p>
              <a:p>
                <a:endParaRPr lang="es-CL" cap="none" dirty="0"/>
              </a:p>
              <a:p>
                <a:r>
                  <a:rPr lang="es-CL" cap="none" dirty="0"/>
                  <a:t>los símbolos </a:t>
                </a:r>
                <a:r>
                  <a:rPr lang="es-CL" b="1" cap="none" dirty="0" err="1"/>
                  <a:t>dy</a:t>
                </a:r>
                <a:r>
                  <a:rPr lang="es-CL" cap="none" dirty="0"/>
                  <a:t> y </a:t>
                </a:r>
                <a:r>
                  <a:rPr lang="es-CL" b="1" cap="none" dirty="0"/>
                  <a:t>dx </a:t>
                </a:r>
                <a:r>
                  <a:rPr lang="es-CL" cap="none" dirty="0"/>
                  <a:t>adquieren así significado individual. tiene entonces sentido expresar el cociente entre ambos.</a:t>
                </a:r>
              </a:p>
              <a:p>
                <a:r>
                  <a:rPr lang="es-CL" cap="none" dirty="0"/>
                  <a:t>de ejemplo:</a:t>
                </a:r>
                <a:r>
                  <a:rPr lang="es-CL" b="1" cap="none" dirty="0"/>
                  <a:t> </a:t>
                </a:r>
                <a14:m>
                  <m:oMath xmlns:m="http://schemas.openxmlformats.org/officeDocument/2006/math">
                    <m:r>
                      <a:rPr lang="es-CL" b="1" i="1" cap="none">
                        <a:latin typeface="Cambria Math" panose="02040503050406030204" pitchFamily="18" charset="0"/>
                      </a:rPr>
                      <m:t>𝒅𝒚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𝒇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) 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     /: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𝒅𝒙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endParaRPr lang="es-CL" cap="none" dirty="0"/>
              </a:p>
              <a:p>
                <a:r>
                  <a:rPr lang="es-CL" b="1" cap="none" dirty="0"/>
                  <a:t>               </a:t>
                </a:r>
                <a14:m>
                  <m:oMath xmlns:m="http://schemas.openxmlformats.org/officeDocument/2006/math">
                    <m:r>
                      <a:rPr lang="es-CL" b="1" i="1" cap="none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𝒅𝒚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 = 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𝒇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 (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CL" cap="none" dirty="0"/>
              </a:p>
              <a:p>
                <a14:m>
                  <m:oMath xmlns:m="http://schemas.openxmlformats.org/officeDocument/2006/math">
                    <m:r>
                      <a:rPr lang="es-CL" b="1" i="1" cap="none">
                        <a:latin typeface="Cambria Math" panose="02040503050406030204" pitchFamily="18" charset="0"/>
                      </a:rPr>
                      <m:t>                     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𝒅𝒙</m:t>
                    </m:r>
                  </m:oMath>
                </a14:m>
                <a:endParaRPr lang="es-CL" cap="none" dirty="0"/>
              </a:p>
              <a:p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699285" y="289937"/>
                <a:ext cx="7564182" cy="6833352"/>
              </a:xfrm>
              <a:blipFill rotWithShape="0">
                <a:blip r:embed="rId2"/>
                <a:stretch>
                  <a:fillRect l="-645" t="-446" b="-35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261" y="779462"/>
            <a:ext cx="3086100" cy="3267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783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326752" y="933403"/>
                <a:ext cx="10363826" cy="3424107"/>
              </a:xfrm>
            </p:spPr>
            <p:txBody>
              <a:bodyPr/>
              <a:lstStyle/>
              <a:p>
                <a:r>
                  <a:rPr lang="es-CL" cap="none" dirty="0"/>
                  <a:t>este es entonces el símbolo </a:t>
                </a:r>
                <a:r>
                  <a:rPr lang="es-CL" b="1" cap="none" dirty="0" err="1"/>
                  <a:t>dy</a:t>
                </a:r>
                <a:r>
                  <a:rPr lang="es-CL" b="1" cap="none" dirty="0"/>
                  <a:t>/dx</a:t>
                </a:r>
                <a:r>
                  <a:rPr lang="es-CL" cap="none" dirty="0"/>
                  <a:t> para la derivada. su uso. se remonta a la época de leibniz, al final del siglo xvii, cuando dx denotaba un número “infinitamente pequeño”.</a:t>
                </a:r>
              </a:p>
              <a:p>
                <a:r>
                  <a:rPr lang="es-CL" cap="none" dirty="0"/>
                  <a:t>como se estableció que:</a:t>
                </a:r>
                <a14:m>
                  <m:oMath xmlns:m="http://schemas.openxmlformats.org/officeDocument/2006/math">
                    <m:r>
                      <a:rPr lang="es-CL" b="1" i="1" cap="none">
                        <a:latin typeface="Cambria Math" panose="02040503050406030204" pitchFamily="18" charset="0"/>
                      </a:rPr>
                      <m:t>𝒑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s-CL" b="1" i="1" cap="none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 cap="none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s-CL" b="1" i="1" cap="none">
                            <a:latin typeface="Cambria Math" panose="02040503050406030204" pitchFamily="18" charset="0"/>
                          </a:rPr>
                          <m:t>+∆</m:t>
                        </m:r>
                        <m:r>
                          <a:rPr lang="es-CL" b="1" i="1" cap="none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s-CL" b="1" i="1" cap="none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 cap="none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 cap="none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s-CL" b="1" i="1" cap="none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 cap="none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 cap="none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s-CL" b="1" i="1" cap="none">
                        <a:latin typeface="Cambria Math" panose="02040503050406030204" pitchFamily="18" charset="0"/>
                      </a:rPr>
                      <m:t>∆ </m:t>
                    </m:r>
                    <m:r>
                      <a:rPr lang="es-CL" b="1" i="1" cap="none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s-CL" cap="none" dirty="0"/>
                  <a:t> es una buena aproximación de </a:t>
                </a:r>
                <a14:m>
                  <m:oMath xmlns:m="http://schemas.openxmlformats.org/officeDocument/2006/math">
                    <m:r>
                      <a:rPr lang="es-CL" b="1" i="1" cap="none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 cap="none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 cap="none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s-CL" b="1" i="1" cap="none">
                            <a:latin typeface="Cambria Math" panose="02040503050406030204" pitchFamily="18" charset="0"/>
                          </a:rPr>
                          <m:t>+∆</m:t>
                        </m:r>
                        <m:r>
                          <a:rPr lang="es-CL" b="1" i="1" cap="none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</m:oMath>
                </a14:m>
                <a:r>
                  <a:rPr lang="es-CL" cap="none" dirty="0"/>
                  <a:t> cuando </a:t>
                </a:r>
                <a14:m>
                  <m:oMath xmlns:m="http://schemas.openxmlformats.org/officeDocument/2006/math">
                    <m:r>
                      <a:rPr lang="es-CL" i="1" cap="none">
                        <a:latin typeface="Cambria Math" panose="02040503050406030204" pitchFamily="18" charset="0"/>
                      </a:rPr>
                      <m:t>∆</m:t>
                    </m:r>
                    <m:r>
                      <a:rPr lang="es-CL" i="1" cap="none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CL" cap="none" dirty="0"/>
                  <a:t> es pequeño. se tiene que:</a:t>
                </a:r>
              </a:p>
              <a:p>
                <a:r>
                  <a:rPr lang="es-CL" cap="none" dirty="0"/>
                  <a:t> </a:t>
                </a:r>
                <a:endParaRPr lang="es-CL" dirty="0"/>
              </a:p>
              <a:p>
                <a:r>
                  <a:rPr lang="es-CL" dirty="0"/>
                  <a:t>         </a:t>
                </a:r>
                <a:r>
                  <a:rPr lang="es-CL" b="1" dirty="0"/>
                  <a:t>    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s-CL" b="1" i="1">
                            <a:latin typeface="Cambria Math" panose="02040503050406030204" pitchFamily="18" charset="0"/>
                          </a:rPr>
                          <m:t>+∆</m:t>
                        </m:r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)∆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326752" y="933403"/>
                <a:ext cx="10363826" cy="3424107"/>
              </a:xfrm>
              <a:blipFill rotWithShape="0">
                <a:blip r:embed="rId2"/>
                <a:stretch>
                  <a:fillRect l="-529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646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563819" y="301226"/>
                <a:ext cx="10363826" cy="624633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s-CL" b="1" dirty="0"/>
                  <a:t>Método para aplicar la diferencial en la estimación de valores de una función </a:t>
                </a:r>
                <a:endParaRPr lang="es-CL" dirty="0"/>
              </a:p>
              <a:p>
                <a:r>
                  <a:rPr lang="es-CL" dirty="0"/>
                  <a:t>Veámoslo a través de un Ejemplo: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Calcular </a:t>
                </a:r>
                <a:r>
                  <a:rPr lang="es-CL" b="1" dirty="0" err="1"/>
                  <a:t>df</a:t>
                </a:r>
                <a:r>
                  <a:rPr lang="es-CL" b="1" dirty="0"/>
                  <a:t> </a:t>
                </a:r>
                <a:r>
                  <a:rPr lang="es-CL" dirty="0"/>
                  <a:t>y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</m:oMath>
                </a14:m>
                <a:r>
                  <a:rPr lang="es-CL" dirty="0"/>
                  <a:t> pasa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endParaRPr lang="es-CL" dirty="0"/>
              </a:p>
              <a:p>
                <a:r>
                  <a:rPr lang="es-CL" dirty="0"/>
                  <a:t>Para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r>
                  <a:rPr lang="es-CL" dirty="0"/>
                  <a:t> y</a:t>
                </a:r>
                <a:r>
                  <a:rPr lang="es-CL" b="1" dirty="0"/>
                  <a:t>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𝒙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𝟎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endParaRPr lang="es-CL" dirty="0"/>
              </a:p>
              <a:p>
                <a:r>
                  <a:rPr lang="es-CL" dirty="0"/>
                  <a:t>Solución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  <m:r>
                      <a:rPr lang="es-CL" b="1" i="1">
                        <a:latin typeface="Cambria Math" panose="02040503050406030204" pitchFamily="18" charset="0"/>
                      </a:rPr>
                      <m:t>;</m:t>
                    </m:r>
                    <m:r>
                      <a:rPr lang="es-CL" b="1" i="1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s-CL" b="1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s-CL" b="1" i="1">
                            <a:latin typeface="Cambria Math" panose="02040503050406030204" pitchFamily="18" charset="0"/>
                          </a:rPr>
                          <m:t>𝟐</m:t>
                        </m:r>
                        <m:rad>
                          <m:radPr>
                            <m:degHide m:val="on"/>
                            <m:ctrlPr>
                              <a:rPr lang="es-CL" b="1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rad>
                      </m:den>
                    </m:f>
                  </m:oMath>
                </a14:m>
                <a:endParaRPr lang="es-CL" dirty="0"/>
              </a:p>
              <a:p>
                <a:r>
                  <a:rPr lang="es-CL" b="1" dirty="0"/>
                  <a:t>        </a:t>
                </a:r>
                <a14:m>
                  <m:oMath xmlns:m="http://schemas.openxmlformats.org/officeDocument/2006/math">
                    <m:r>
                      <a:rPr lang="es-CL" b="1" i="1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2</m:t>
                        </m:r>
                        <m:rad>
                          <m:radPr>
                            <m:degHide m:val="on"/>
                            <m:ctrlPr>
                              <a:rPr lang="es-CL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9</m:t>
                            </m:r>
                          </m:e>
                        </m:rad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                    </m:t>
                    </m:r>
                  </m:oMath>
                </a14:m>
                <a:r>
                  <a:rPr lang="es-CL" dirty="0"/>
                  <a:t> </a:t>
                </a:r>
              </a:p>
              <a:p>
                <a:r>
                  <a:rPr lang="es-CL" dirty="0"/>
                  <a:t> </a:t>
                </a:r>
              </a:p>
              <a:p>
                <a:r>
                  <a:rPr lang="es-CL" dirty="0"/>
                  <a:t>          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𝑑𝑓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∙∆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s-CL" dirty="0"/>
              </a:p>
              <a:p>
                <a:r>
                  <a:rPr lang="es-CL" dirty="0"/>
                  <a:t>        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𝑑𝑓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CL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s-CL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s-CL" i="1">
                        <a:latin typeface="Cambria Math" panose="02040503050406030204" pitchFamily="18" charset="0"/>
                      </a:rPr>
                      <m:t>∙0.3</m:t>
                    </m:r>
                  </m:oMath>
                </a14:m>
                <a:endParaRPr lang="es-CL" dirty="0"/>
              </a:p>
              <a:p>
                <a:r>
                  <a:rPr lang="es-CL" dirty="0"/>
                  <a:t>              </a:t>
                </a:r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𝑑𝑓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=0.05</m:t>
                    </m:r>
                  </m:oMath>
                </a14:m>
                <a:endParaRPr lang="es-CL" dirty="0"/>
              </a:p>
              <a:p>
                <a:r>
                  <a:rPr lang="es-CL" dirty="0"/>
                  <a:t> </a:t>
                </a:r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+∆</m:t>
                        </m:r>
                        <m:r>
                          <a:rPr lang="es-CL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9+0.3</m:t>
                        </m:r>
                      </m:e>
                    </m:rad>
                    <m:r>
                      <a:rPr lang="es-CL" i="1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s-CL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endParaRPr lang="es-CL" dirty="0"/>
              </a:p>
              <a:p>
                <a14:m>
                  <m:oMath xmlns:m="http://schemas.openxmlformats.org/officeDocument/2006/math">
                    <m:r>
                      <a:rPr lang="es-CL" i="1">
                        <a:latin typeface="Cambria Math" panose="02040503050406030204" pitchFamily="18" charset="0"/>
                      </a:rPr>
                      <m:t>∆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s-CL" i="1">
                        <a:latin typeface="Cambria Math" panose="02040503050406030204" pitchFamily="18" charset="0"/>
                      </a:rPr>
                      <m:t>=0.04959</m:t>
                    </m:r>
                  </m:oMath>
                </a14:m>
                <a:endParaRPr lang="es-CL" dirty="0"/>
              </a:p>
              <a:p>
                <a:endParaRPr lang="es-CL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563819" y="301226"/>
                <a:ext cx="10363826" cy="6246330"/>
              </a:xfrm>
              <a:blipFill rotWithShape="0">
                <a:blip r:embed="rId2"/>
                <a:stretch>
                  <a:fillRect l="-235" t="-29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280167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Gota</Template>
  <TotalTime>23</TotalTime>
  <Words>1065</Words>
  <Application>Microsoft Office PowerPoint</Application>
  <PresentationFormat>Panorámica</PresentationFormat>
  <Paragraphs>93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Cambria Math</vt:lpstr>
      <vt:lpstr>Tw Cen MT</vt:lpstr>
      <vt:lpstr>Gota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El método consiste en: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Montoya</dc:creator>
  <cp:lastModifiedBy>cristian.vargass.14</cp:lastModifiedBy>
  <cp:revision>3</cp:revision>
  <dcterms:created xsi:type="dcterms:W3CDTF">2021-09-29T16:09:59Z</dcterms:created>
  <dcterms:modified xsi:type="dcterms:W3CDTF">2021-09-29T19:01:58Z</dcterms:modified>
</cp:coreProperties>
</file>